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  <p:sldId id="266" r:id="rId9"/>
    <p:sldId id="268" r:id="rId10"/>
    <p:sldId id="269" r:id="rId11"/>
    <p:sldId id="271" r:id="rId12"/>
    <p:sldId id="272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552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7299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817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23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04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4234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064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5485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239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765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8106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952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969CF-0E38-4FAA-BDB6-19534EC128C9}" type="datetimeFigureOut">
              <a:rPr lang="nl-NL" smtClean="0"/>
              <a:t>01-02-17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6A874-917D-4C19-95FA-193418B853E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7713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Progress</a:t>
            </a:r>
            <a:r>
              <a:rPr lang="nl-NL" dirty="0" smtClean="0"/>
              <a:t> meeting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01-02-2017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05402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grpSp>
        <p:nvGrpSpPr>
          <p:cNvPr id="5" name="Groep 4"/>
          <p:cNvGrpSpPr/>
          <p:nvPr/>
        </p:nvGrpSpPr>
        <p:grpSpPr>
          <a:xfrm>
            <a:off x="624919" y="3005756"/>
            <a:ext cx="5471081" cy="2894585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2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2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  <p:sp>
        <p:nvSpPr>
          <p:cNvPr id="4" name="PIJL-RECHTS 3"/>
          <p:cNvSpPr/>
          <p:nvPr/>
        </p:nvSpPr>
        <p:spPr>
          <a:xfrm>
            <a:off x="782499" y="3957707"/>
            <a:ext cx="352147" cy="247650"/>
          </a:xfrm>
          <a:prstGeom prst="rightArrow">
            <a:avLst/>
          </a:prstGeom>
          <a:solidFill>
            <a:srgbClr val="C0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noFill/>
            </a:endParaRPr>
          </a:p>
        </p:txBody>
      </p:sp>
      <p:pic>
        <p:nvPicPr>
          <p:cNvPr id="2056" name="Picture 8" descr="http://cdn.pcwallart.com/images/falcons-animal-wallpaper-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0" y="365125"/>
            <a:ext cx="2966006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3" name="Tijdelijke aanduiding voor inhoud 2"/>
          <p:cNvSpPr txBox="1">
            <a:spLocks/>
          </p:cNvSpPr>
          <p:nvPr/>
        </p:nvSpPr>
        <p:spPr>
          <a:xfrm>
            <a:off x="6096000" y="1577444"/>
            <a:ext cx="5314950" cy="63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endParaRPr lang="nl-NL" dirty="0"/>
          </a:p>
        </p:txBody>
      </p:sp>
      <p:pic>
        <p:nvPicPr>
          <p:cNvPr id="11" name="Picture 2" descr="sigmak_on_eco_type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11173"/>
            <a:ext cx="5408916" cy="4056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89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grpSp>
        <p:nvGrpSpPr>
          <p:cNvPr id="5" name="Groep 4"/>
          <p:cNvGrpSpPr/>
          <p:nvPr/>
        </p:nvGrpSpPr>
        <p:grpSpPr>
          <a:xfrm>
            <a:off x="624919" y="3005756"/>
            <a:ext cx="5471081" cy="2894585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2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2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  <p:pic>
        <p:nvPicPr>
          <p:cNvPr id="2056" name="Picture 8" descr="http://cdn.pcwallart.com/images/falcons-animal-wallpaper-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0" y="365125"/>
            <a:ext cx="2966006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>
          <a:xfrm>
            <a:off x="1571624" y="3371849"/>
            <a:ext cx="581025" cy="25284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4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1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1.2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0.6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0.5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0.2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1.0</a:t>
            </a:r>
          </a:p>
          <a:p>
            <a:pPr marL="0" indent="0">
              <a:buNone/>
            </a:pPr>
            <a:r>
              <a:rPr lang="nl-NL" sz="1400" dirty="0" smtClean="0">
                <a:solidFill>
                  <a:srgbClr val="FF0000"/>
                </a:solidFill>
              </a:rPr>
              <a:t>0.02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100" y="317500"/>
            <a:ext cx="3810000" cy="285750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5700" y="342899"/>
            <a:ext cx="3797300" cy="2847975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6000" y="3581399"/>
            <a:ext cx="3797300" cy="2847975"/>
          </a:xfrm>
          <a:prstGeom prst="rect">
            <a:avLst/>
          </a:prstGeom>
        </p:spPr>
      </p:pic>
      <p:cxnSp>
        <p:nvCxnSpPr>
          <p:cNvPr id="12" name="Rechte verbindingslijn met pijl 11"/>
          <p:cNvCxnSpPr/>
          <p:nvPr/>
        </p:nvCxnSpPr>
        <p:spPr>
          <a:xfrm>
            <a:off x="3943883" y="283384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 rot="16200000">
            <a:off x="2289172" y="1341750"/>
            <a:ext cx="283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2</a:t>
            </a:r>
            <a:r>
              <a:rPr lang="nl-NL" dirty="0" smtClean="0"/>
              <a:t>000        </a:t>
            </a:r>
            <a:r>
              <a:rPr lang="nl-NL" dirty="0" smtClean="0"/>
              <a:t>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4" name="Rechte verbindingslijn met pijl 13"/>
          <p:cNvCxnSpPr/>
          <p:nvPr/>
        </p:nvCxnSpPr>
        <p:spPr>
          <a:xfrm>
            <a:off x="7855483" y="397684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/>
          <p:cNvSpPr txBox="1"/>
          <p:nvPr/>
        </p:nvSpPr>
        <p:spPr>
          <a:xfrm rot="16200000">
            <a:off x="6264272" y="1494150"/>
            <a:ext cx="283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2</a:t>
            </a:r>
            <a:r>
              <a:rPr lang="nl-NL" dirty="0" smtClean="0"/>
              <a:t>000        </a:t>
            </a:r>
            <a:r>
              <a:rPr lang="nl-NL" dirty="0" smtClean="0"/>
              <a:t>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6" name="Rechte verbindingslijn met pijl 15"/>
          <p:cNvCxnSpPr/>
          <p:nvPr/>
        </p:nvCxnSpPr>
        <p:spPr>
          <a:xfrm>
            <a:off x="7868183" y="3407584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kstvak 16"/>
          <p:cNvSpPr txBox="1"/>
          <p:nvPr/>
        </p:nvSpPr>
        <p:spPr>
          <a:xfrm rot="16200000">
            <a:off x="6276972" y="4504050"/>
            <a:ext cx="283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2</a:t>
            </a:r>
            <a:r>
              <a:rPr lang="nl-NL" dirty="0" smtClean="0"/>
              <a:t>000        </a:t>
            </a:r>
            <a:r>
              <a:rPr lang="nl-NL" dirty="0" smtClean="0"/>
              <a:t>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sp>
        <p:nvSpPr>
          <p:cNvPr id="18" name="Tekstvak 17"/>
          <p:cNvSpPr txBox="1"/>
          <p:nvPr/>
        </p:nvSpPr>
        <p:spPr>
          <a:xfrm>
            <a:off x="7817659" y="3166849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Male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  <p:sp>
        <p:nvSpPr>
          <p:cNvPr id="19" name="Tekstvak 18"/>
          <p:cNvSpPr txBox="1"/>
          <p:nvPr/>
        </p:nvSpPr>
        <p:spPr>
          <a:xfrm>
            <a:off x="7904673" y="-32266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</a:t>
            </a:r>
            <a:r>
              <a:rPr lang="nl-NL" dirty="0" err="1" smtClean="0"/>
              <a:t>female</a:t>
            </a:r>
            <a:r>
              <a:rPr lang="nl-NL" dirty="0" smtClean="0"/>
              <a:t> </a:t>
            </a:r>
            <a:r>
              <a:rPr lang="nl-NL" dirty="0" err="1" smtClean="0"/>
              <a:t>preference</a:t>
            </a:r>
            <a:r>
              <a:rPr lang="nl-NL" dirty="0" smtClean="0"/>
              <a:t>     2.5</a:t>
            </a:r>
            <a:endParaRPr lang="nl-NL" dirty="0"/>
          </a:p>
        </p:txBody>
      </p:sp>
      <p:sp>
        <p:nvSpPr>
          <p:cNvPr id="20" name="Tekstvak 19"/>
          <p:cNvSpPr txBox="1"/>
          <p:nvPr/>
        </p:nvSpPr>
        <p:spPr>
          <a:xfrm>
            <a:off x="3717919" y="-95766"/>
            <a:ext cx="366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</a:t>
            </a: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50799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Fixed</a:t>
            </a:r>
            <a:r>
              <a:rPr lang="nl-NL" dirty="0" smtClean="0"/>
              <a:t> </a:t>
            </a:r>
            <a:r>
              <a:rPr lang="nl-NL" dirty="0" err="1" smtClean="0"/>
              <a:t>population</a:t>
            </a:r>
            <a:r>
              <a:rPr lang="nl-NL" dirty="0" smtClean="0"/>
              <a:t> </a:t>
            </a:r>
            <a:r>
              <a:rPr lang="nl-NL" dirty="0" err="1" smtClean="0"/>
              <a:t>size</a:t>
            </a:r>
            <a:r>
              <a:rPr lang="nl-NL" dirty="0"/>
              <a:t> </a:t>
            </a:r>
            <a:r>
              <a:rPr lang="nl-NL" dirty="0" smtClean="0"/>
              <a:t>&amp; separate </a:t>
            </a:r>
            <a:r>
              <a:rPr lang="nl-NL" dirty="0" err="1" smtClean="0"/>
              <a:t>generations</a:t>
            </a:r>
            <a:endParaRPr lang="nl-NL" dirty="0"/>
          </a:p>
        </p:txBody>
      </p:sp>
      <p:pic>
        <p:nvPicPr>
          <p:cNvPr id="6146" name="Picture 2" descr="eco_traits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81300"/>
            <a:ext cx="4057651" cy="304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em_prefs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767" y="2781300"/>
            <a:ext cx="4072466" cy="305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male_traits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349" y="2781300"/>
            <a:ext cx="4057651" cy="304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echte verbindingslijn met pijl 9"/>
          <p:cNvCxnSpPr/>
          <p:nvPr/>
        </p:nvCxnSpPr>
        <p:spPr>
          <a:xfrm>
            <a:off x="692681" y="3001183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 rot="16200000">
            <a:off x="-901695" y="4097649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2" name="Rechte verbindingslijn met pijl 11"/>
          <p:cNvCxnSpPr/>
          <p:nvPr/>
        </p:nvCxnSpPr>
        <p:spPr>
          <a:xfrm>
            <a:off x="4148131" y="3098078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 rot="16200000">
            <a:off x="2513047" y="4219573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4" name="Rechte verbindingslijn met pijl 13"/>
          <p:cNvCxnSpPr/>
          <p:nvPr/>
        </p:nvCxnSpPr>
        <p:spPr>
          <a:xfrm>
            <a:off x="8034892" y="3098078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/>
          <p:cNvSpPr txBox="1"/>
          <p:nvPr/>
        </p:nvSpPr>
        <p:spPr>
          <a:xfrm rot="16200000">
            <a:off x="6377578" y="4215147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sp>
        <p:nvSpPr>
          <p:cNvPr id="16" name="Tekstvak 15"/>
          <p:cNvSpPr txBox="1"/>
          <p:nvPr/>
        </p:nvSpPr>
        <p:spPr>
          <a:xfrm>
            <a:off x="8427259" y="2341349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Male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  <p:sp>
        <p:nvSpPr>
          <p:cNvPr id="17" name="Tekstvak 16"/>
          <p:cNvSpPr txBox="1"/>
          <p:nvPr/>
        </p:nvSpPr>
        <p:spPr>
          <a:xfrm>
            <a:off x="4628073" y="2411461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</a:t>
            </a:r>
            <a:r>
              <a:rPr lang="nl-NL" dirty="0" err="1" smtClean="0"/>
              <a:t>female</a:t>
            </a:r>
            <a:r>
              <a:rPr lang="nl-NL" dirty="0" smtClean="0"/>
              <a:t> </a:t>
            </a:r>
            <a:r>
              <a:rPr lang="nl-NL" dirty="0" err="1" smtClean="0"/>
              <a:t>preference</a:t>
            </a:r>
            <a:r>
              <a:rPr lang="nl-NL" dirty="0" smtClean="0"/>
              <a:t>     2.5</a:t>
            </a:r>
            <a:endParaRPr lang="nl-NL" dirty="0"/>
          </a:p>
        </p:txBody>
      </p:sp>
      <p:sp>
        <p:nvSpPr>
          <p:cNvPr id="18" name="Tekstvak 17"/>
          <p:cNvSpPr txBox="1"/>
          <p:nvPr/>
        </p:nvSpPr>
        <p:spPr>
          <a:xfrm>
            <a:off x="479419" y="2274931"/>
            <a:ext cx="366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</a:t>
            </a: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426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My research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5248275" cy="4351338"/>
          </a:xfrm>
        </p:spPr>
        <p:txBody>
          <a:bodyPr/>
          <a:lstStyle/>
          <a:p>
            <a:pPr marL="0" indent="0">
              <a:buNone/>
            </a:pPr>
            <a:r>
              <a:rPr lang="nl-NL" u="sng" dirty="0" smtClean="0"/>
              <a:t>Model van Doorn</a:t>
            </a:r>
          </a:p>
          <a:p>
            <a:r>
              <a:rPr lang="nl-NL" sz="2400" dirty="0" err="1" smtClean="0"/>
              <a:t>Individual</a:t>
            </a:r>
            <a:r>
              <a:rPr lang="nl-NL" sz="2400" dirty="0" smtClean="0"/>
              <a:t> </a:t>
            </a:r>
            <a:r>
              <a:rPr lang="nl-NL" sz="2400" dirty="0" err="1" smtClean="0"/>
              <a:t>based</a:t>
            </a:r>
          </a:p>
          <a:p>
            <a:r>
              <a:rPr lang="nl-NL" sz="2400" dirty="0" smtClean="0"/>
              <a:t>Three </a:t>
            </a:r>
            <a:r>
              <a:rPr lang="nl-NL" sz="2400" dirty="0" err="1" smtClean="0"/>
              <a:t>traits</a:t>
            </a:r>
            <a:endParaRPr lang="nl-NL" sz="2400" dirty="0" smtClean="0"/>
          </a:p>
          <a:p>
            <a:pPr lvl="1"/>
            <a:r>
              <a:rPr lang="nl-NL" sz="2000" dirty="0" err="1" smtClean="0"/>
              <a:t>Ecological</a:t>
            </a:r>
            <a:r>
              <a:rPr lang="nl-NL" sz="2000" dirty="0" smtClean="0"/>
              <a:t> </a:t>
            </a:r>
            <a:r>
              <a:rPr lang="nl-NL" sz="2000" dirty="0" err="1" smtClean="0"/>
              <a:t>trait</a:t>
            </a:r>
            <a:endParaRPr lang="nl-NL" sz="2000" dirty="0" smtClean="0"/>
          </a:p>
          <a:p>
            <a:pPr lvl="1"/>
            <a:r>
              <a:rPr lang="nl-NL" sz="2000" dirty="0" smtClean="0"/>
              <a:t>Male </a:t>
            </a:r>
            <a:r>
              <a:rPr lang="nl-NL" sz="2000" dirty="0" err="1" smtClean="0"/>
              <a:t>trait</a:t>
            </a:r>
            <a:endParaRPr lang="nl-NL" sz="2000" dirty="0" smtClean="0"/>
          </a:p>
          <a:p>
            <a:pPr lvl="1"/>
            <a:r>
              <a:rPr lang="nl-NL" sz="2000" dirty="0" err="1" smtClean="0"/>
              <a:t>Female</a:t>
            </a:r>
            <a:r>
              <a:rPr lang="nl-NL" sz="2000" dirty="0" smtClean="0"/>
              <a:t> </a:t>
            </a:r>
            <a:r>
              <a:rPr lang="nl-NL" sz="2000" dirty="0" err="1" smtClean="0"/>
              <a:t>preference</a:t>
            </a:r>
            <a:endParaRPr lang="nl-NL" sz="2000" dirty="0"/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7398278" y="1825625"/>
            <a:ext cx="5705474" cy="831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u="sng" dirty="0" err="1" smtClean="0"/>
              <a:t>Protraced</a:t>
            </a:r>
            <a:r>
              <a:rPr lang="nl-NL" u="sng" dirty="0" smtClean="0"/>
              <a:t> </a:t>
            </a:r>
            <a:r>
              <a:rPr lang="nl-NL" u="sng" dirty="0" err="1" smtClean="0"/>
              <a:t>Birth-Death</a:t>
            </a:r>
            <a:endParaRPr lang="nl-NL" u="sng" dirty="0" smtClean="0"/>
          </a:p>
          <a:p>
            <a:pPr marL="0" indent="0">
              <a:buNone/>
            </a:pPr>
            <a:endParaRPr lang="nl-NL" dirty="0" smtClean="0"/>
          </a:p>
        </p:txBody>
      </p:sp>
      <p:pic>
        <p:nvPicPr>
          <p:cNvPr id="5" name="Afbeelding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" t="2075" r="53783" b="24707"/>
          <a:stretch/>
        </p:blipFill>
        <p:spPr>
          <a:xfrm>
            <a:off x="7398278" y="2447925"/>
            <a:ext cx="3081867" cy="3882352"/>
          </a:xfrm>
          <a:prstGeom prst="rect">
            <a:avLst/>
          </a:prstGeom>
        </p:spPr>
      </p:pic>
      <p:grpSp>
        <p:nvGrpSpPr>
          <p:cNvPr id="8" name="Groep 7"/>
          <p:cNvGrpSpPr/>
          <p:nvPr/>
        </p:nvGrpSpPr>
        <p:grpSpPr>
          <a:xfrm>
            <a:off x="704850" y="4248593"/>
            <a:ext cx="4572000" cy="2418908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3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3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758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My research</a:t>
            </a: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838200" y="1825625"/>
            <a:ext cx="5248275" cy="630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u="sng" dirty="0" smtClean="0"/>
              <a:t>Model van Doorn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NL" u="sng" dirty="0"/>
          </a:p>
          <a:p>
            <a:pPr marL="0" indent="0">
              <a:buFont typeface="Arial" panose="020B0604020202020204" pitchFamily="34" charset="0"/>
              <a:buNone/>
            </a:pPr>
            <a:endParaRPr lang="nl-NL" u="sng" dirty="0" smtClean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7398278" y="1825625"/>
            <a:ext cx="5705474" cy="831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u="sng" dirty="0" err="1" smtClean="0"/>
              <a:t>Protraced</a:t>
            </a:r>
            <a:r>
              <a:rPr lang="nl-NL" u="sng" dirty="0" smtClean="0"/>
              <a:t> </a:t>
            </a:r>
            <a:r>
              <a:rPr lang="nl-NL" u="sng" dirty="0" err="1" smtClean="0"/>
              <a:t>Birth-Death</a:t>
            </a:r>
            <a:endParaRPr lang="nl-NL" u="sng" dirty="0" smtClean="0"/>
          </a:p>
          <a:p>
            <a:pPr marL="0" indent="0">
              <a:buNone/>
            </a:pPr>
            <a:endParaRPr lang="nl-NL" dirty="0" smtClean="0"/>
          </a:p>
        </p:txBody>
      </p:sp>
      <p:pic>
        <p:nvPicPr>
          <p:cNvPr id="6" name="Tijdelijke aanduiding voor inhoud 3" descr="Schermafbeelding 2016-10-20 om 14.29.3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" t="-1" r="68564" b="41784"/>
          <a:stretch/>
        </p:blipFill>
        <p:spPr>
          <a:xfrm>
            <a:off x="1630197" y="2456354"/>
            <a:ext cx="807497" cy="3753946"/>
          </a:xfrm>
          <a:prstGeom prst="rect">
            <a:avLst/>
          </a:prstGeom>
        </p:spPr>
      </p:pic>
      <p:pic>
        <p:nvPicPr>
          <p:cNvPr id="7" name="Afbeelding 6" descr="FIGURE-3-The-birth-death-model-with-and-without-protracted-speciation-a-A-birth-deat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82" r="24336"/>
          <a:stretch/>
        </p:blipFill>
        <p:spPr>
          <a:xfrm>
            <a:off x="8196675" y="2456354"/>
            <a:ext cx="1882146" cy="3720609"/>
          </a:xfrm>
          <a:prstGeom prst="rect">
            <a:avLst/>
          </a:prstGeom>
        </p:spPr>
      </p:pic>
      <p:sp>
        <p:nvSpPr>
          <p:cNvPr id="8" name="PIJL-LINKS en -RECHTS 7"/>
          <p:cNvSpPr/>
          <p:nvPr/>
        </p:nvSpPr>
        <p:spPr>
          <a:xfrm>
            <a:off x="3381375" y="3419475"/>
            <a:ext cx="4114800" cy="142875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What</a:t>
            </a:r>
            <a:r>
              <a:rPr lang="nl-NL" dirty="0" smtClean="0"/>
              <a:t> are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differences</a:t>
            </a:r>
            <a:r>
              <a:rPr lang="nl-NL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9480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My research</a:t>
            </a: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838200" y="1825625"/>
            <a:ext cx="5248275" cy="630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u="sng" dirty="0" smtClean="0"/>
              <a:t>Model van Doorn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NL" u="sng" dirty="0"/>
          </a:p>
          <a:p>
            <a:pPr marL="0" indent="0">
              <a:buFont typeface="Arial" panose="020B0604020202020204" pitchFamily="34" charset="0"/>
              <a:buNone/>
            </a:pPr>
            <a:endParaRPr lang="nl-NL" u="sng" dirty="0" smtClean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7398278" y="1825625"/>
            <a:ext cx="5705474" cy="831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u="sng" dirty="0" err="1" smtClean="0"/>
              <a:t>Protraced</a:t>
            </a:r>
            <a:r>
              <a:rPr lang="nl-NL" u="sng" dirty="0" smtClean="0"/>
              <a:t> </a:t>
            </a:r>
            <a:r>
              <a:rPr lang="nl-NL" u="sng" dirty="0" err="1" smtClean="0"/>
              <a:t>Birth-Death</a:t>
            </a:r>
            <a:endParaRPr lang="nl-NL" u="sng" dirty="0" smtClean="0"/>
          </a:p>
          <a:p>
            <a:pPr marL="0" indent="0">
              <a:buNone/>
            </a:pPr>
            <a:endParaRPr lang="nl-NL" dirty="0" smtClean="0"/>
          </a:p>
        </p:txBody>
      </p:sp>
      <p:pic>
        <p:nvPicPr>
          <p:cNvPr id="6" name="Tijdelijke aanduiding voor inhoud 3" descr="Schermafbeelding 2016-10-20 om 14.29.3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" t="-1" r="68564" b="-35"/>
          <a:stretch/>
        </p:blipFill>
        <p:spPr>
          <a:xfrm>
            <a:off x="1630197" y="2456353"/>
            <a:ext cx="807497" cy="3720609"/>
          </a:xfrm>
          <a:prstGeom prst="rect">
            <a:avLst/>
          </a:prstGeom>
        </p:spPr>
      </p:pic>
      <p:pic>
        <p:nvPicPr>
          <p:cNvPr id="7" name="Afbeelding 6" descr="FIGURE-3-The-birth-death-model-with-and-without-protracted-speciation-a-A-birth-deat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82" r="24336"/>
          <a:stretch/>
        </p:blipFill>
        <p:spPr>
          <a:xfrm>
            <a:off x="8196675" y="2456354"/>
            <a:ext cx="1882146" cy="3720609"/>
          </a:xfrm>
          <a:prstGeom prst="rect">
            <a:avLst/>
          </a:prstGeom>
        </p:spPr>
      </p:pic>
      <p:sp>
        <p:nvSpPr>
          <p:cNvPr id="8" name="PIJL-LINKS en -RECHTS 7"/>
          <p:cNvSpPr/>
          <p:nvPr/>
        </p:nvSpPr>
        <p:spPr>
          <a:xfrm>
            <a:off x="3381375" y="3419475"/>
            <a:ext cx="4114800" cy="142875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What</a:t>
            </a:r>
            <a:r>
              <a:rPr lang="nl-NL" dirty="0" smtClean="0"/>
              <a:t> are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differences</a:t>
            </a:r>
            <a:r>
              <a:rPr lang="nl-NL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8937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276865"/>
            <a:ext cx="10515600" cy="4900098"/>
          </a:xfrm>
        </p:spPr>
        <p:txBody>
          <a:bodyPr/>
          <a:lstStyle/>
          <a:p>
            <a:pPr marL="0" indent="0">
              <a:buNone/>
            </a:pPr>
            <a:r>
              <a:rPr lang="nl-NL" dirty="0" smtClean="0"/>
              <a:t>Male </a:t>
            </a:r>
            <a:r>
              <a:rPr lang="nl-NL" dirty="0" err="1" smtClean="0"/>
              <a:t>trait</a:t>
            </a:r>
            <a:r>
              <a:rPr lang="nl-NL" dirty="0" smtClean="0"/>
              <a:t>			</a:t>
            </a:r>
            <a:r>
              <a:rPr lang="nl-NL" dirty="0"/>
              <a:t> </a:t>
            </a:r>
            <a:r>
              <a:rPr lang="nl-NL" dirty="0" smtClean="0"/>
              <a:t>  </a:t>
            </a:r>
            <a:r>
              <a:rPr lang="nl-NL" dirty="0" err="1" smtClean="0"/>
              <a:t>Female</a:t>
            </a:r>
            <a:r>
              <a:rPr lang="nl-NL" dirty="0" smtClean="0"/>
              <a:t> </a:t>
            </a:r>
            <a:r>
              <a:rPr lang="nl-NL" dirty="0" err="1" smtClean="0"/>
              <a:t>preference</a:t>
            </a:r>
            <a:r>
              <a:rPr lang="nl-NL" dirty="0" smtClean="0"/>
              <a:t>                    </a:t>
            </a: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71228" t="25555" r="22333" b="18323"/>
          <a:stretch/>
        </p:blipFill>
        <p:spPr>
          <a:xfrm rot="10800000">
            <a:off x="838200" y="1825625"/>
            <a:ext cx="1798040" cy="4407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/>
          <a:srcRect l="62043" t="25555" r="32680" b="18323"/>
          <a:stretch/>
        </p:blipFill>
        <p:spPr>
          <a:xfrm rot="10800000">
            <a:off x="9897156" y="1769460"/>
            <a:ext cx="1473331" cy="440750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2"/>
          <a:srcRect l="66718" t="25555" r="28295" b="18331"/>
          <a:stretch/>
        </p:blipFill>
        <p:spPr>
          <a:xfrm rot="10800000">
            <a:off x="5570411" y="1825625"/>
            <a:ext cx="1392574" cy="440688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/>
          <a:srcRect l="76191" t="25555" r="22333" b="18323"/>
          <a:stretch/>
        </p:blipFill>
        <p:spPr>
          <a:xfrm rot="10800000">
            <a:off x="5158330" y="1825009"/>
            <a:ext cx="412080" cy="4407502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2"/>
          <a:srcRect l="76191" t="25555" r="22333" b="18323"/>
          <a:stretch/>
        </p:blipFill>
        <p:spPr>
          <a:xfrm rot="10800000">
            <a:off x="9485076" y="1769460"/>
            <a:ext cx="412080" cy="44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721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254" t="8390" r="33451" b="47554"/>
          <a:stretch/>
        </p:blipFill>
        <p:spPr>
          <a:xfrm>
            <a:off x="8134349" y="3457575"/>
            <a:ext cx="3576639" cy="2719388"/>
          </a:xfrm>
          <a:prstGeom prst="rect">
            <a:avLst/>
          </a:prstGeom>
        </p:spPr>
      </p:pic>
      <p:pic>
        <p:nvPicPr>
          <p:cNvPr id="1026" name="Picture 2" descr="male_traits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62" b="1223"/>
          <a:stretch/>
        </p:blipFill>
        <p:spPr bwMode="auto">
          <a:xfrm>
            <a:off x="838200" y="3452298"/>
            <a:ext cx="3605213" cy="269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le_traits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" r="1000" b="874"/>
          <a:stretch/>
        </p:blipFill>
        <p:spPr bwMode="auto">
          <a:xfrm>
            <a:off x="4471086" y="3452297"/>
            <a:ext cx="3571189" cy="270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Rechte verbindingslijn met pijl 6"/>
          <p:cNvCxnSpPr/>
          <p:nvPr/>
        </p:nvCxnSpPr>
        <p:spPr>
          <a:xfrm>
            <a:off x="838200" y="3515533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vak 7"/>
          <p:cNvSpPr txBox="1"/>
          <p:nvPr/>
        </p:nvSpPr>
        <p:spPr>
          <a:xfrm rot="16200000">
            <a:off x="-765694" y="4613294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3" name="Rechte verbindingslijn met pijl 12"/>
          <p:cNvCxnSpPr/>
          <p:nvPr/>
        </p:nvCxnSpPr>
        <p:spPr>
          <a:xfrm>
            <a:off x="4812733" y="3515534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 rot="16200000">
            <a:off x="3208839" y="4613295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cxnSp>
        <p:nvCxnSpPr>
          <p:cNvPr id="15" name="Rechte verbindingslijn met pijl 14"/>
          <p:cNvCxnSpPr/>
          <p:nvPr/>
        </p:nvCxnSpPr>
        <p:spPr>
          <a:xfrm>
            <a:off x="7765016" y="3589105"/>
            <a:ext cx="0" cy="2603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 rot="16200000">
            <a:off x="6161122" y="4686866"/>
            <a:ext cx="283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4</a:t>
            </a:r>
            <a:r>
              <a:rPr lang="nl-NL" dirty="0" smtClean="0"/>
              <a:t>000        # </a:t>
            </a:r>
            <a:r>
              <a:rPr lang="nl-NL" dirty="0" err="1" smtClean="0"/>
              <a:t>generations</a:t>
            </a:r>
            <a:r>
              <a:rPr lang="nl-NL" dirty="0" smtClean="0"/>
              <a:t>       0</a:t>
            </a:r>
            <a:endParaRPr lang="nl-NL" dirty="0"/>
          </a:p>
        </p:txBody>
      </p:sp>
      <p:sp>
        <p:nvSpPr>
          <p:cNvPr id="9" name="Tekstvak 8"/>
          <p:cNvSpPr txBox="1"/>
          <p:nvPr/>
        </p:nvSpPr>
        <p:spPr>
          <a:xfrm>
            <a:off x="1005840" y="3040380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Male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  <p:sp>
        <p:nvSpPr>
          <p:cNvPr id="18" name="Tekstvak 17"/>
          <p:cNvSpPr txBox="1"/>
          <p:nvPr/>
        </p:nvSpPr>
        <p:spPr>
          <a:xfrm>
            <a:off x="4611040" y="3009393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</a:t>
            </a:r>
            <a:r>
              <a:rPr lang="nl-NL" dirty="0" err="1" smtClean="0"/>
              <a:t>female</a:t>
            </a:r>
            <a:r>
              <a:rPr lang="nl-NL" dirty="0" smtClean="0"/>
              <a:t> </a:t>
            </a:r>
            <a:r>
              <a:rPr lang="nl-NL" dirty="0" err="1" smtClean="0"/>
              <a:t>preference</a:t>
            </a:r>
            <a:r>
              <a:rPr lang="nl-NL" dirty="0" smtClean="0"/>
              <a:t>     2.5</a:t>
            </a:r>
            <a:endParaRPr lang="nl-NL" dirty="0"/>
          </a:p>
        </p:txBody>
      </p:sp>
      <p:sp>
        <p:nvSpPr>
          <p:cNvPr id="19" name="Tekstvak 18"/>
          <p:cNvSpPr txBox="1"/>
          <p:nvPr/>
        </p:nvSpPr>
        <p:spPr>
          <a:xfrm>
            <a:off x="8042276" y="3009393"/>
            <a:ext cx="366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-2.5             </a:t>
            </a: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r>
              <a:rPr lang="nl-NL" dirty="0" smtClean="0"/>
              <a:t>               2.5</a:t>
            </a:r>
            <a:endParaRPr lang="nl-NL" dirty="0"/>
          </a:p>
        </p:txBody>
      </p:sp>
      <p:grpSp>
        <p:nvGrpSpPr>
          <p:cNvPr id="20" name="Groep 19"/>
          <p:cNvGrpSpPr/>
          <p:nvPr/>
        </p:nvGrpSpPr>
        <p:grpSpPr>
          <a:xfrm>
            <a:off x="838200" y="365125"/>
            <a:ext cx="4572000" cy="2418908"/>
            <a:chOff x="838200" y="3467100"/>
            <a:chExt cx="4914900" cy="2600326"/>
          </a:xfrm>
        </p:grpSpPr>
        <p:pic>
          <p:nvPicPr>
            <p:cNvPr id="21" name="Afbeelding 20"/>
            <p:cNvPicPr>
              <a:picLocks noChangeAspect="1"/>
            </p:cNvPicPr>
            <p:nvPr/>
          </p:nvPicPr>
          <p:blipFill rotWithShape="1">
            <a:blip r:embed="rId4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22" name="Afbeelding 21"/>
            <p:cNvPicPr>
              <a:picLocks noChangeAspect="1"/>
            </p:cNvPicPr>
            <p:nvPr/>
          </p:nvPicPr>
          <p:blipFill rotWithShape="1">
            <a:blip r:embed="rId4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1563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096000" y="1577444"/>
            <a:ext cx="5314950" cy="638047"/>
          </a:xfrm>
        </p:spPr>
        <p:txBody>
          <a:bodyPr/>
          <a:lstStyle/>
          <a:p>
            <a:pPr marL="0" indent="0" algn="ctr">
              <a:buNone/>
            </a:pPr>
            <a:r>
              <a:rPr lang="nl-NL" dirty="0" err="1" smtClean="0"/>
              <a:t>Ecological</a:t>
            </a:r>
            <a:r>
              <a:rPr lang="nl-NL" dirty="0" smtClean="0"/>
              <a:t> </a:t>
            </a:r>
            <a:r>
              <a:rPr lang="nl-NL" dirty="0" err="1" smtClean="0"/>
              <a:t>trait</a:t>
            </a:r>
            <a:endParaRPr lang="nl-NL" dirty="0"/>
          </a:p>
        </p:txBody>
      </p:sp>
      <p:pic>
        <p:nvPicPr>
          <p:cNvPr id="2050" name="Picture 2" descr="Sigma_C from 0.01 - 1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675" y="2102247"/>
            <a:ext cx="5064125" cy="379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ep 4"/>
          <p:cNvGrpSpPr/>
          <p:nvPr/>
        </p:nvGrpSpPr>
        <p:grpSpPr>
          <a:xfrm>
            <a:off x="624919" y="3005756"/>
            <a:ext cx="5471081" cy="2894585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3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3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  <p:sp>
        <p:nvSpPr>
          <p:cNvPr id="4" name="PIJL-RECHTS 3"/>
          <p:cNvSpPr/>
          <p:nvPr/>
        </p:nvSpPr>
        <p:spPr>
          <a:xfrm>
            <a:off x="782499" y="4243457"/>
            <a:ext cx="352147" cy="247650"/>
          </a:xfrm>
          <a:prstGeom prst="rightArrow">
            <a:avLst/>
          </a:prstGeom>
          <a:solidFill>
            <a:srgbClr val="C0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noFill/>
            </a:endParaRPr>
          </a:p>
        </p:txBody>
      </p:sp>
      <p:pic>
        <p:nvPicPr>
          <p:cNvPr id="2056" name="Picture 8" descr="http://cdn.pcwallart.com/images/falcons-animal-wallpaper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0" y="365125"/>
            <a:ext cx="2966006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318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grpSp>
        <p:nvGrpSpPr>
          <p:cNvPr id="5" name="Groep 4"/>
          <p:cNvGrpSpPr/>
          <p:nvPr/>
        </p:nvGrpSpPr>
        <p:grpSpPr>
          <a:xfrm>
            <a:off x="624919" y="3005756"/>
            <a:ext cx="5471081" cy="2894585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2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2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  <p:sp>
        <p:nvSpPr>
          <p:cNvPr id="4" name="PIJL-RECHTS 3"/>
          <p:cNvSpPr/>
          <p:nvPr/>
        </p:nvSpPr>
        <p:spPr>
          <a:xfrm>
            <a:off x="782499" y="4243457"/>
            <a:ext cx="352147" cy="247650"/>
          </a:xfrm>
          <a:prstGeom prst="rightArrow">
            <a:avLst/>
          </a:prstGeom>
          <a:solidFill>
            <a:srgbClr val="C0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noFill/>
            </a:endParaRPr>
          </a:p>
        </p:txBody>
      </p:sp>
      <p:pic>
        <p:nvPicPr>
          <p:cNvPr id="2056" name="Picture 8" descr="http://cdn.pcwallart.com/images/falcons-animal-wallpaper-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0" y="365125"/>
            <a:ext cx="2966006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jdelijke aanduiding voor inhoud 2"/>
          <p:cNvSpPr txBox="1">
            <a:spLocks/>
          </p:cNvSpPr>
          <p:nvPr/>
        </p:nvSpPr>
        <p:spPr>
          <a:xfrm>
            <a:off x="6096000" y="1577444"/>
            <a:ext cx="5314950" cy="63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mtClean="0"/>
              <a:t>Female preference</a:t>
            </a:r>
            <a:endParaRPr lang="nl-NL" dirty="0"/>
          </a:p>
        </p:txBody>
      </p:sp>
      <p:pic>
        <p:nvPicPr>
          <p:cNvPr id="14" name="Picture 4" descr="https://raw.githubusercontent.com/richelbilderbeek/pbdmms/master/Screenshots/sigmac_on_female_pref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0" y="2215491"/>
            <a:ext cx="5185304" cy="3888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754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grpSp>
        <p:nvGrpSpPr>
          <p:cNvPr id="5" name="Groep 4"/>
          <p:cNvGrpSpPr/>
          <p:nvPr/>
        </p:nvGrpSpPr>
        <p:grpSpPr>
          <a:xfrm>
            <a:off x="624919" y="3005756"/>
            <a:ext cx="5471081" cy="2894585"/>
            <a:chOff x="838200" y="3467100"/>
            <a:chExt cx="4914900" cy="2600326"/>
          </a:xfrm>
        </p:grpSpPr>
        <p:pic>
          <p:nvPicPr>
            <p:cNvPr id="6" name="Afbeelding 5"/>
            <p:cNvPicPr>
              <a:picLocks noChangeAspect="1"/>
            </p:cNvPicPr>
            <p:nvPr/>
          </p:nvPicPr>
          <p:blipFill rotWithShape="1">
            <a:blip r:embed="rId2"/>
            <a:srcRect l="61042" t="36975" r="25521" b="42654"/>
            <a:stretch/>
          </p:blipFill>
          <p:spPr>
            <a:xfrm>
              <a:off x="838200" y="3467100"/>
              <a:ext cx="4914900" cy="2095500"/>
            </a:xfrm>
            <a:prstGeom prst="rect">
              <a:avLst/>
            </a:prstGeom>
          </p:spPr>
        </p:pic>
        <p:pic>
          <p:nvPicPr>
            <p:cNvPr id="7" name="Afbeelding 6"/>
            <p:cNvPicPr>
              <a:picLocks noChangeAspect="1"/>
            </p:cNvPicPr>
            <p:nvPr/>
          </p:nvPicPr>
          <p:blipFill rotWithShape="1">
            <a:blip r:embed="rId2"/>
            <a:srcRect l="61042" t="59752" r="25521" b="35340"/>
            <a:stretch/>
          </p:blipFill>
          <p:spPr>
            <a:xfrm>
              <a:off x="838200" y="5562600"/>
              <a:ext cx="4914900" cy="504826"/>
            </a:xfrm>
            <a:prstGeom prst="rect">
              <a:avLst/>
            </a:prstGeom>
          </p:spPr>
        </p:pic>
      </p:grpSp>
      <p:sp>
        <p:nvSpPr>
          <p:cNvPr id="4" name="PIJL-RECHTS 3"/>
          <p:cNvSpPr/>
          <p:nvPr/>
        </p:nvSpPr>
        <p:spPr>
          <a:xfrm>
            <a:off x="782499" y="4500632"/>
            <a:ext cx="352147" cy="247650"/>
          </a:xfrm>
          <a:prstGeom prst="rightArrow">
            <a:avLst/>
          </a:prstGeom>
          <a:solidFill>
            <a:srgbClr val="C0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noFill/>
            </a:endParaRPr>
          </a:p>
        </p:txBody>
      </p:sp>
      <p:pic>
        <p:nvPicPr>
          <p:cNvPr id="2056" name="Picture 8" descr="http://cdn.pcwallart.com/images/falcons-animal-wallpaper-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0" y="365125"/>
            <a:ext cx="2966006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3" name="Tijdelijke aanduiding voor inhoud 2"/>
          <p:cNvSpPr txBox="1">
            <a:spLocks/>
          </p:cNvSpPr>
          <p:nvPr/>
        </p:nvSpPr>
        <p:spPr>
          <a:xfrm>
            <a:off x="6096000" y="1577444"/>
            <a:ext cx="5314950" cy="63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mtClean="0"/>
              <a:t>Female preference</a:t>
            </a:r>
            <a:endParaRPr lang="nl-NL" dirty="0"/>
          </a:p>
        </p:txBody>
      </p:sp>
      <p:pic>
        <p:nvPicPr>
          <p:cNvPr id="14" name="Picture 4" descr="https://raw.githubusercontent.com/richelbilderbeek/pbdmms/master/Screenshots/sigmac_on_female_pref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0" y="2215491"/>
            <a:ext cx="5185304" cy="3888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166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</TotalTime>
  <Words>159</Words>
  <Application>Microsoft Macintosh PowerPoint</Application>
  <PresentationFormat>Aangepast</PresentationFormat>
  <Paragraphs>50</Paragraphs>
  <Slides>12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3" baseType="lpstr">
      <vt:lpstr>Office Theme</vt:lpstr>
      <vt:lpstr>Progress meeting</vt:lpstr>
      <vt:lpstr>My research</vt:lpstr>
      <vt:lpstr>My research</vt:lpstr>
      <vt:lpstr>My research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Fixed population size &amp; separate generations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meeting</dc:title>
  <dc:creator>Kees Wesselink</dc:creator>
  <cp:lastModifiedBy>Kees Wesselink</cp:lastModifiedBy>
  <cp:revision>10</cp:revision>
  <dcterms:created xsi:type="dcterms:W3CDTF">2017-01-31T18:43:31Z</dcterms:created>
  <dcterms:modified xsi:type="dcterms:W3CDTF">2017-02-01T09:52:53Z</dcterms:modified>
</cp:coreProperties>
</file>

<file path=docProps/thumbnail.jpeg>
</file>